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186011-DF63-4A01-A8B3-66BFAD8C99B7}"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679412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186011-DF63-4A01-A8B3-66BFAD8C99B7}"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1422219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186011-DF63-4A01-A8B3-66BFAD8C99B7}"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2399511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186011-DF63-4A01-A8B3-66BFAD8C99B7}"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4169823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7186011-DF63-4A01-A8B3-66BFAD8C99B7}"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3403720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186011-DF63-4A01-A8B3-66BFAD8C99B7}"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595669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186011-DF63-4A01-A8B3-66BFAD8C99B7}" type="datetimeFigureOut">
              <a:rPr lang="en-US" smtClean="0"/>
              <a:t>10/27/2022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3608245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186011-DF63-4A01-A8B3-66BFAD8C99B7}" type="datetimeFigureOut">
              <a:rPr lang="en-US" smtClean="0"/>
              <a:t>10/27/2022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1878336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86011-DF63-4A01-A8B3-66BFAD8C99B7}" type="datetimeFigureOut">
              <a:rPr lang="en-US" smtClean="0"/>
              <a:t>10/27/2022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274901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7186011-DF63-4A01-A8B3-66BFAD8C99B7}"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3807905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7186011-DF63-4A01-A8B3-66BFAD8C99B7}"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A74746-94EF-4F78-B479-74820AB1BE90}" type="slidenum">
              <a:rPr lang="en-US" smtClean="0"/>
              <a:t>‹#›</a:t>
            </a:fld>
            <a:endParaRPr lang="en-US"/>
          </a:p>
        </p:txBody>
      </p:sp>
    </p:spTree>
    <p:extLst>
      <p:ext uri="{BB962C8B-B14F-4D97-AF65-F5344CB8AC3E}">
        <p14:creationId xmlns:p14="http://schemas.microsoft.com/office/powerpoint/2010/main" val="2688316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186011-DF63-4A01-A8B3-66BFAD8C99B7}" type="datetimeFigureOut">
              <a:rPr lang="en-US" smtClean="0"/>
              <a:t>10/27/2022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A74746-94EF-4F78-B479-74820AB1BE90}" type="slidenum">
              <a:rPr lang="en-US" smtClean="0"/>
              <a:t>‹#›</a:t>
            </a:fld>
            <a:endParaRPr lang="en-US"/>
          </a:p>
        </p:txBody>
      </p:sp>
    </p:spTree>
    <p:extLst>
      <p:ext uri="{BB962C8B-B14F-4D97-AF65-F5344CB8AC3E}">
        <p14:creationId xmlns:p14="http://schemas.microsoft.com/office/powerpoint/2010/main" val="1849074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Affordable Housing Subgroup </a:t>
            </a:r>
            <a:endParaRPr lang="en-US" dirty="0"/>
          </a:p>
        </p:txBody>
      </p:sp>
      <p:sp>
        <p:nvSpPr>
          <p:cNvPr id="3" name="Subtitle 2"/>
          <p:cNvSpPr>
            <a:spLocks noGrp="1"/>
          </p:cNvSpPr>
          <p:nvPr>
            <p:ph type="subTitle" idx="1"/>
          </p:nvPr>
        </p:nvSpPr>
        <p:spPr/>
        <p:txBody>
          <a:bodyPr/>
          <a:lstStyle/>
          <a:p>
            <a:r>
              <a:rPr lang="en-US" dirty="0" smtClean="0"/>
              <a:t>Notes on 2018 Lawrence Housing Market Analysis</a:t>
            </a:r>
            <a:endParaRPr lang="en-US" dirty="0"/>
          </a:p>
        </p:txBody>
      </p:sp>
    </p:spTree>
    <p:extLst>
      <p:ext uri="{BB962C8B-B14F-4D97-AF65-F5344CB8AC3E}">
        <p14:creationId xmlns:p14="http://schemas.microsoft.com/office/powerpoint/2010/main" val="11444625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3633" y="936164"/>
            <a:ext cx="10515600" cy="4351338"/>
          </a:xfrm>
        </p:spPr>
        <p:txBody>
          <a:bodyPr>
            <a:normAutofit fontScale="92500" lnSpcReduction="10000"/>
          </a:bodyPr>
          <a:lstStyle/>
          <a:p>
            <a:pPr lvl="1"/>
            <a:r>
              <a:rPr lang="en-US" dirty="0" smtClean="0"/>
              <a:t>1 in 4 Lawrence residents with disabilities (24%) live in housing that does not meet their accessibility needs.</a:t>
            </a:r>
          </a:p>
          <a:p>
            <a:pPr lvl="1"/>
            <a:r>
              <a:rPr lang="en-US" dirty="0" smtClean="0"/>
              <a:t>Renters with children and non-student renters were most likely to experience displacement in the past three years.</a:t>
            </a:r>
          </a:p>
          <a:p>
            <a:pPr lvl="1"/>
            <a:r>
              <a:rPr lang="en-US" dirty="0" smtClean="0"/>
              <a:t>“non-white” Lawrence residents who responded to the survey are less likely to be homeowners (44% compared to 68% of white respondents)</a:t>
            </a:r>
          </a:p>
          <a:p>
            <a:pPr lvl="1"/>
            <a:r>
              <a:rPr lang="en-US" dirty="0" smtClean="0"/>
              <a:t>Report makes note that residents who have felony drug charges and persons in recovery are particularly vulnerable in tight rental markets. Families with parents in recovery need stable, affordable housing to support their recovery. </a:t>
            </a:r>
            <a:r>
              <a:rPr lang="en-US" b="1" dirty="0" smtClean="0"/>
              <a:t>The City’s new housing fund would be ideal for addressing this gap in need and funding</a:t>
            </a:r>
            <a:r>
              <a:rPr lang="en-US" dirty="0" smtClean="0"/>
              <a:t>.</a:t>
            </a:r>
          </a:p>
          <a:p>
            <a:pPr marL="457200" lvl="1" indent="0">
              <a:buNone/>
            </a:pPr>
            <a:endParaRPr lang="en-US" dirty="0" smtClean="0"/>
          </a:p>
          <a:p>
            <a:pPr lvl="1"/>
            <a:r>
              <a:rPr lang="en-US" dirty="0" smtClean="0"/>
              <a:t>Half (52%) of landlords rent available units in less than 1 week.</a:t>
            </a:r>
          </a:p>
          <a:p>
            <a:pPr lvl="1"/>
            <a:r>
              <a:rPr lang="en-US" dirty="0" smtClean="0"/>
              <a:t>Properties into multiple units in the past needing to conform to current zoning reduces stock of much needed rentals.</a:t>
            </a:r>
          </a:p>
          <a:p>
            <a:endParaRPr lang="en-US" dirty="0"/>
          </a:p>
        </p:txBody>
      </p:sp>
    </p:spTree>
    <p:extLst>
      <p:ext uri="{BB962C8B-B14F-4D97-AF65-F5344CB8AC3E}">
        <p14:creationId xmlns:p14="http://schemas.microsoft.com/office/powerpoint/2010/main" val="3814670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tretch>
            <a:fillRect/>
          </a:stretch>
        </p:blipFill>
        <p:spPr>
          <a:xfrm>
            <a:off x="775939" y="365124"/>
            <a:ext cx="9415465" cy="4896831"/>
          </a:xfrm>
          <a:prstGeom prst="rect">
            <a:avLst/>
          </a:prstGeom>
        </p:spPr>
      </p:pic>
    </p:spTree>
    <p:extLst>
      <p:ext uri="{BB962C8B-B14F-4D97-AF65-F5344CB8AC3E}">
        <p14:creationId xmlns:p14="http://schemas.microsoft.com/office/powerpoint/2010/main" val="40278201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&amp; Recommendations </a:t>
            </a:r>
            <a:endParaRPr lang="en-US" dirty="0"/>
          </a:p>
        </p:txBody>
      </p:sp>
      <p:sp>
        <p:nvSpPr>
          <p:cNvPr id="3" name="Content Placeholder 2"/>
          <p:cNvSpPr>
            <a:spLocks noGrp="1"/>
          </p:cNvSpPr>
          <p:nvPr>
            <p:ph idx="1"/>
          </p:nvPr>
        </p:nvSpPr>
        <p:spPr/>
        <p:txBody>
          <a:bodyPr>
            <a:normAutofit fontScale="92500" lnSpcReduction="10000"/>
          </a:bodyPr>
          <a:lstStyle/>
          <a:p>
            <a:pPr lvl="1"/>
            <a:r>
              <a:rPr lang="en-US" b="1" dirty="0"/>
              <a:t>Findings</a:t>
            </a:r>
            <a:endParaRPr lang="en-US" dirty="0"/>
          </a:p>
          <a:p>
            <a:pPr lvl="2"/>
            <a:r>
              <a:rPr lang="en-US" dirty="0"/>
              <a:t>The city’s growth between 2010 and 2020 is likely to replicate 1990 to 2000 in numbers.</a:t>
            </a:r>
          </a:p>
          <a:p>
            <a:pPr lvl="2"/>
            <a:r>
              <a:rPr lang="en-US" dirty="0"/>
              <a:t>The city will have gained 14,000 residents by 2020.</a:t>
            </a:r>
          </a:p>
          <a:p>
            <a:pPr lvl="2"/>
            <a:r>
              <a:rPr lang="en-US" dirty="0"/>
              <a:t>Renters who cannot afford their current rentals and are cost-burdened</a:t>
            </a:r>
          </a:p>
          <a:p>
            <a:pPr lvl="3"/>
            <a:r>
              <a:rPr lang="en-US" dirty="0"/>
              <a:t>5,200</a:t>
            </a:r>
          </a:p>
          <a:p>
            <a:pPr lvl="2"/>
            <a:r>
              <a:rPr lang="en-US" dirty="0"/>
              <a:t>Renters who want to buy and could be candidates for ownership</a:t>
            </a:r>
          </a:p>
          <a:p>
            <a:pPr lvl="3"/>
            <a:r>
              <a:rPr lang="en-US" dirty="0"/>
              <a:t>2,000</a:t>
            </a:r>
          </a:p>
          <a:p>
            <a:pPr lvl="2"/>
            <a:r>
              <a:rPr lang="en-US" dirty="0"/>
              <a:t>Families experiencing homelessness/at-risk of homelessness</a:t>
            </a:r>
          </a:p>
          <a:p>
            <a:pPr lvl="3"/>
            <a:r>
              <a:rPr lang="en-US" dirty="0"/>
              <a:t>700</a:t>
            </a:r>
          </a:p>
          <a:p>
            <a:pPr lvl="2"/>
            <a:r>
              <a:rPr lang="en-US" dirty="0"/>
              <a:t>Households with disabilities with accessibility modification needs</a:t>
            </a:r>
          </a:p>
          <a:p>
            <a:pPr lvl="3"/>
            <a:r>
              <a:rPr lang="en-US" dirty="0"/>
              <a:t>500</a:t>
            </a:r>
          </a:p>
          <a:p>
            <a:pPr lvl="2"/>
            <a:r>
              <a:rPr lang="en-US" dirty="0"/>
              <a:t>Renters with units in poor or fair condition</a:t>
            </a:r>
          </a:p>
          <a:p>
            <a:pPr lvl="3"/>
            <a:r>
              <a:rPr lang="en-US" dirty="0"/>
              <a:t>2,950</a:t>
            </a:r>
          </a:p>
          <a:p>
            <a:pPr lvl="2"/>
            <a:r>
              <a:rPr lang="en-US" dirty="0"/>
              <a:t>Owners with units in poor or fair condition</a:t>
            </a:r>
          </a:p>
          <a:p>
            <a:pPr lvl="3"/>
            <a:r>
              <a:rPr lang="en-US" dirty="0"/>
              <a:t>500</a:t>
            </a:r>
          </a:p>
          <a:p>
            <a:endParaRPr lang="en-US" dirty="0"/>
          </a:p>
        </p:txBody>
      </p:sp>
    </p:spTree>
    <p:extLst>
      <p:ext uri="{BB962C8B-B14F-4D97-AF65-F5344CB8AC3E}">
        <p14:creationId xmlns:p14="http://schemas.microsoft.com/office/powerpoint/2010/main" val="1739434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a:xfrm>
            <a:off x="838199" y="1335174"/>
            <a:ext cx="10741429" cy="5040688"/>
          </a:xfrm>
        </p:spPr>
        <p:txBody>
          <a:bodyPr>
            <a:normAutofit fontScale="85000" lnSpcReduction="20000"/>
          </a:bodyPr>
          <a:lstStyle/>
          <a:p>
            <a:r>
              <a:rPr lang="en-US" b="1" dirty="0" smtClean="0"/>
              <a:t>Short </a:t>
            </a:r>
            <a:r>
              <a:rPr lang="en-US" b="1" dirty="0"/>
              <a:t>term (2020-2023)</a:t>
            </a:r>
            <a:endParaRPr lang="en-US" dirty="0"/>
          </a:p>
          <a:p>
            <a:pPr lvl="1"/>
            <a:r>
              <a:rPr lang="en-US" dirty="0"/>
              <a:t>100 new affordable units</a:t>
            </a:r>
          </a:p>
          <a:p>
            <a:pPr lvl="2"/>
            <a:r>
              <a:rPr lang="en-US" dirty="0"/>
              <a:t>Determine available land and property</a:t>
            </a:r>
          </a:p>
          <a:p>
            <a:pPr lvl="2"/>
            <a:r>
              <a:rPr lang="en-US" dirty="0"/>
              <a:t>Examine the sites for potential residential development</a:t>
            </a:r>
          </a:p>
          <a:p>
            <a:pPr lvl="2"/>
            <a:r>
              <a:rPr lang="en-US" dirty="0"/>
              <a:t>Acquire land/property</a:t>
            </a:r>
          </a:p>
          <a:p>
            <a:pPr lvl="2"/>
            <a:r>
              <a:rPr lang="en-US" dirty="0"/>
              <a:t>Issue an RFP to nonprofit or private partners</a:t>
            </a:r>
          </a:p>
          <a:p>
            <a:pPr lvl="1"/>
            <a:r>
              <a:rPr lang="en-US" dirty="0"/>
              <a:t>150 more units are affordable to low and moderate income renters who are qualified to become owners priced between $100,000 and $260,000</a:t>
            </a:r>
          </a:p>
          <a:p>
            <a:pPr lvl="2"/>
            <a:r>
              <a:rPr lang="en-US" dirty="0"/>
              <a:t>50-100% Median Family Income (MFI)</a:t>
            </a:r>
          </a:p>
          <a:p>
            <a:pPr lvl="3"/>
            <a:r>
              <a:rPr lang="en-US" dirty="0"/>
              <a:t>$61,020 is median family income</a:t>
            </a:r>
          </a:p>
          <a:p>
            <a:pPr lvl="3"/>
            <a:r>
              <a:rPr lang="en-US" dirty="0"/>
              <a:t>50-100% is between $30,510-$61,020</a:t>
            </a:r>
          </a:p>
          <a:p>
            <a:pPr lvl="1"/>
            <a:r>
              <a:rPr lang="en-US" dirty="0"/>
              <a:t>25 rental households assisted with accessibility modifications (benchmark is 11 annually)</a:t>
            </a:r>
          </a:p>
          <a:p>
            <a:pPr lvl="2"/>
            <a:r>
              <a:rPr lang="en-US" dirty="0"/>
              <a:t>Increase number of rental households with disabilities who receive grants from the city for accessibility improvements</a:t>
            </a:r>
          </a:p>
          <a:p>
            <a:pPr lvl="3"/>
            <a:r>
              <a:rPr lang="en-US" dirty="0"/>
              <a:t>What are grants from the city for accessibility improvements? </a:t>
            </a:r>
          </a:p>
          <a:p>
            <a:pPr lvl="2"/>
            <a:r>
              <a:rPr lang="en-US" dirty="0"/>
              <a:t>Consider enhancing this program to provide additional rehabilitation and weatherization to private property owners who agree to keep units affordable for a period of time (10-15 years, depending on amount of grant)</a:t>
            </a:r>
          </a:p>
          <a:p>
            <a:pPr lvl="2"/>
            <a:r>
              <a:rPr lang="en-US" dirty="0"/>
              <a:t>Engage private sector developers in a discussion about incentives to increase viability in housing and consider implementing solutions</a:t>
            </a:r>
          </a:p>
          <a:p>
            <a:endParaRPr lang="en-US" dirty="0"/>
          </a:p>
        </p:txBody>
      </p:sp>
    </p:spTree>
    <p:extLst>
      <p:ext uri="{BB962C8B-B14F-4D97-AF65-F5344CB8AC3E}">
        <p14:creationId xmlns:p14="http://schemas.microsoft.com/office/powerpoint/2010/main" val="3658812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short term (2020-2023)</a:t>
            </a:r>
            <a:endParaRPr lang="en-US" dirty="0"/>
          </a:p>
        </p:txBody>
      </p:sp>
      <p:sp>
        <p:nvSpPr>
          <p:cNvPr id="3" name="Content Placeholder 2"/>
          <p:cNvSpPr>
            <a:spLocks noGrp="1"/>
          </p:cNvSpPr>
          <p:nvPr>
            <p:ph idx="1"/>
          </p:nvPr>
        </p:nvSpPr>
        <p:spPr>
          <a:xfrm>
            <a:off x="389313" y="1759123"/>
            <a:ext cx="10515600" cy="4351338"/>
          </a:xfrm>
        </p:spPr>
        <p:txBody>
          <a:bodyPr>
            <a:normAutofit lnSpcReduction="10000"/>
          </a:bodyPr>
          <a:lstStyle/>
          <a:p>
            <a:pPr lvl="1"/>
            <a:r>
              <a:rPr lang="en-US" dirty="0"/>
              <a:t>25 more vouchers available</a:t>
            </a:r>
          </a:p>
          <a:p>
            <a:pPr lvl="2"/>
            <a:r>
              <a:rPr lang="en-US" dirty="0"/>
              <a:t>Increase tenant based rental assistance to supplement section 8 program; buy down units in $625/$875 range. </a:t>
            </a:r>
          </a:p>
          <a:p>
            <a:pPr lvl="2"/>
            <a:r>
              <a:rPr lang="en-US" dirty="0"/>
              <a:t>Consider creating an incentive fund for property owners who agree to rent to voucher holders. This fund could cover the costs of damage, wear and tear, and weatherization improvements.</a:t>
            </a:r>
          </a:p>
          <a:p>
            <a:pPr lvl="1"/>
            <a:r>
              <a:rPr lang="en-US" dirty="0"/>
              <a:t>70 number of homes and apartments brought into good condition (benchmark is 35 annually)</a:t>
            </a:r>
          </a:p>
          <a:p>
            <a:pPr lvl="2"/>
            <a:r>
              <a:rPr lang="en-US" dirty="0"/>
              <a:t>Increase funding for home modifications and weatherization. Fund with housing trust funds to increase grant effectiveness and overall funding by removing regulatory inefficiencies; Supplement with incentive programs proposed above.</a:t>
            </a:r>
          </a:p>
          <a:p>
            <a:pPr lvl="2"/>
            <a:r>
              <a:rPr lang="en-US" dirty="0"/>
              <a:t>Evaluate the City's current rental inspection sampling program, using guidance from the survey data in the Housing Needs Assessment, to ensure that the City's process has the ability to detect condition problems reported by residents. Evaluate if energy codes and programs are adding unnecessary costs to housing payments.</a:t>
            </a:r>
          </a:p>
          <a:p>
            <a:endParaRPr lang="en-US" dirty="0"/>
          </a:p>
        </p:txBody>
      </p:sp>
    </p:spTree>
    <p:extLst>
      <p:ext uri="{BB962C8B-B14F-4D97-AF65-F5344CB8AC3E}">
        <p14:creationId xmlns:p14="http://schemas.microsoft.com/office/powerpoint/2010/main" val="34042368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Long term (2024-2028)</a:t>
            </a:r>
            <a:endParaRPr lang="en-US" dirty="0"/>
          </a:p>
        </p:txBody>
      </p:sp>
      <p:sp>
        <p:nvSpPr>
          <p:cNvPr id="3" name="Content Placeholder 2"/>
          <p:cNvSpPr>
            <a:spLocks noGrp="1"/>
          </p:cNvSpPr>
          <p:nvPr>
            <p:ph idx="1"/>
          </p:nvPr>
        </p:nvSpPr>
        <p:spPr/>
        <p:txBody>
          <a:bodyPr/>
          <a:lstStyle/>
          <a:p>
            <a:r>
              <a:rPr lang="en-US" dirty="0"/>
              <a:t>500 new affordable rental units</a:t>
            </a:r>
          </a:p>
          <a:p>
            <a:r>
              <a:rPr lang="en-US" dirty="0"/>
              <a:t>200 more units are affordable to low and moderate income renters who are qualified to become homeowners </a:t>
            </a:r>
          </a:p>
          <a:p>
            <a:r>
              <a:rPr lang="en-US" dirty="0"/>
              <a:t>25 annual rental households that receive accessibility modifications (benchmark is 11 annually)</a:t>
            </a:r>
          </a:p>
          <a:p>
            <a:r>
              <a:rPr lang="en-US" dirty="0"/>
              <a:t>50 more vouchers available</a:t>
            </a:r>
          </a:p>
          <a:p>
            <a:r>
              <a:rPr lang="en-US" dirty="0"/>
              <a:t>70 number of homes and apartments brought into good condition (benchmark is 35 annually</a:t>
            </a:r>
            <a:r>
              <a:rPr lang="en-US" dirty="0" smtClean="0"/>
              <a:t>)</a:t>
            </a:r>
            <a:endParaRPr lang="en-US" dirty="0"/>
          </a:p>
        </p:txBody>
      </p:sp>
    </p:spTree>
    <p:extLst>
      <p:ext uri="{BB962C8B-B14F-4D97-AF65-F5344CB8AC3E}">
        <p14:creationId xmlns:p14="http://schemas.microsoft.com/office/powerpoint/2010/main" val="1599591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r>
              <a:rPr lang="en-US" b="1" dirty="0"/>
              <a:t>Demographic Profile</a:t>
            </a:r>
            <a:endParaRPr lang="en-US" dirty="0"/>
          </a:p>
          <a:p>
            <a:pPr lvl="1"/>
            <a:r>
              <a:rPr lang="en-US" dirty="0"/>
              <a:t>Population in 2017 – 96,892</a:t>
            </a:r>
          </a:p>
          <a:p>
            <a:pPr lvl="2"/>
            <a:r>
              <a:rPr lang="en-US" dirty="0"/>
              <a:t>Population from 2020 census --  ~94,934</a:t>
            </a:r>
          </a:p>
          <a:p>
            <a:pPr lvl="2"/>
            <a:r>
              <a:rPr lang="en-US" dirty="0"/>
              <a:t>Average growth rate of 1.5%</a:t>
            </a:r>
          </a:p>
          <a:p>
            <a:pPr lvl="1"/>
            <a:r>
              <a:rPr lang="en-US" dirty="0"/>
              <a:t>80% (20,000) of KU student population lives off </a:t>
            </a:r>
            <a:r>
              <a:rPr lang="en-US" dirty="0" smtClean="0"/>
              <a:t>campus</a:t>
            </a:r>
            <a:endParaRPr lang="en-US" dirty="0"/>
          </a:p>
        </p:txBody>
      </p:sp>
    </p:spTree>
    <p:extLst>
      <p:ext uri="{BB962C8B-B14F-4D97-AF65-F5344CB8AC3E}">
        <p14:creationId xmlns:p14="http://schemas.microsoft.com/office/powerpoint/2010/main" val="1750536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endParaRPr lang="en-US" dirty="0" smtClean="0"/>
          </a:p>
          <a:p>
            <a:endParaRPr lang="en-US" dirty="0"/>
          </a:p>
          <a:p>
            <a:endParaRPr lang="en-US" dirty="0" smtClean="0"/>
          </a:p>
          <a:p>
            <a:endParaRPr lang="en-US" dirty="0"/>
          </a:p>
          <a:p>
            <a:endParaRPr lang="en-US" dirty="0" smtClean="0"/>
          </a:p>
          <a:p>
            <a:endParaRPr lang="en-US" dirty="0"/>
          </a:p>
          <a:p>
            <a:pPr lvl="1"/>
            <a:r>
              <a:rPr lang="en-US" dirty="0"/>
              <a:t>Large share of Lawrence residents ages 20-24 leave Lawrence</a:t>
            </a:r>
          </a:p>
          <a:p>
            <a:pPr lvl="1"/>
            <a:r>
              <a:rPr lang="en-US" dirty="0"/>
              <a:t>Center for Economic Development and Business Research provides projections, projecting average annual growth rate of 1.2% until 2064</a:t>
            </a:r>
          </a:p>
          <a:p>
            <a:pPr lvl="1"/>
            <a:r>
              <a:rPr lang="en-US" dirty="0"/>
              <a:t>Senior population grew the most with school aged children behind them. </a:t>
            </a:r>
          </a:p>
          <a:p>
            <a:endParaRPr lang="en-US" dirty="0"/>
          </a:p>
        </p:txBody>
      </p:sp>
      <p:pic>
        <p:nvPicPr>
          <p:cNvPr id="4" name="Picture 3"/>
          <p:cNvPicPr/>
          <p:nvPr/>
        </p:nvPicPr>
        <p:blipFill>
          <a:blip r:embed="rId2"/>
          <a:stretch>
            <a:fillRect/>
          </a:stretch>
        </p:blipFill>
        <p:spPr>
          <a:xfrm>
            <a:off x="838200" y="1285298"/>
            <a:ext cx="9669087" cy="2962506"/>
          </a:xfrm>
          <a:prstGeom prst="rect">
            <a:avLst/>
          </a:prstGeom>
        </p:spPr>
      </p:pic>
    </p:spTree>
    <p:extLst>
      <p:ext uri="{BB962C8B-B14F-4D97-AF65-F5344CB8AC3E}">
        <p14:creationId xmlns:p14="http://schemas.microsoft.com/office/powerpoint/2010/main" val="1022541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tretch>
            <a:fillRect/>
          </a:stretch>
        </p:blipFill>
        <p:spPr>
          <a:xfrm>
            <a:off x="838200" y="365125"/>
            <a:ext cx="8606754" cy="4351338"/>
          </a:xfrm>
          <a:prstGeom prst="rect">
            <a:avLst/>
          </a:prstGeom>
        </p:spPr>
      </p:pic>
      <p:sp>
        <p:nvSpPr>
          <p:cNvPr id="5" name="TextBox 4"/>
          <p:cNvSpPr txBox="1"/>
          <p:nvPr/>
        </p:nvSpPr>
        <p:spPr>
          <a:xfrm>
            <a:off x="539740" y="4716463"/>
            <a:ext cx="9203673" cy="1754326"/>
          </a:xfrm>
          <a:prstGeom prst="rect">
            <a:avLst/>
          </a:prstGeom>
          <a:noFill/>
        </p:spPr>
        <p:txBody>
          <a:bodyPr wrap="none" rtlCol="0">
            <a:spAutoFit/>
          </a:bodyPr>
          <a:lstStyle/>
          <a:p>
            <a:pPr lvl="0"/>
            <a:r>
              <a:rPr lang="en-US" b="1" dirty="0" smtClean="0"/>
              <a:t>Housing </a:t>
            </a:r>
            <a:r>
              <a:rPr lang="en-US" b="1" dirty="0"/>
              <a:t>Profile and Market </a:t>
            </a:r>
            <a:r>
              <a:rPr lang="en-US" b="1" dirty="0" smtClean="0"/>
              <a:t>Analysis</a:t>
            </a:r>
            <a:endParaRPr lang="en-US" dirty="0"/>
          </a:p>
          <a:p>
            <a:pPr lvl="1"/>
            <a:r>
              <a:rPr lang="en-US" dirty="0"/>
              <a:t>Most homes in Lawrence are good-sized. The median number of rooms per housing unit </a:t>
            </a:r>
            <a:endParaRPr lang="en-US" dirty="0" smtClean="0"/>
          </a:p>
          <a:p>
            <a:pPr lvl="1"/>
            <a:r>
              <a:rPr lang="en-US" dirty="0" smtClean="0"/>
              <a:t>in </a:t>
            </a:r>
            <a:r>
              <a:rPr lang="en-US" dirty="0"/>
              <a:t>Lawrence is 5.2, According to the Census. Nearly 40 percent of housing units have 3 BRs; </a:t>
            </a:r>
            <a:endParaRPr lang="en-US" dirty="0" smtClean="0"/>
          </a:p>
          <a:p>
            <a:pPr lvl="1"/>
            <a:r>
              <a:rPr lang="en-US" dirty="0" smtClean="0"/>
              <a:t>most </a:t>
            </a:r>
            <a:r>
              <a:rPr lang="en-US" dirty="0"/>
              <a:t>common size of unit. 20% of units have 4 and 5 bedrooms; </a:t>
            </a:r>
            <a:endParaRPr lang="en-US" dirty="0" smtClean="0"/>
          </a:p>
          <a:p>
            <a:pPr lvl="1"/>
            <a:r>
              <a:rPr lang="en-US" dirty="0" smtClean="0"/>
              <a:t>14</a:t>
            </a:r>
            <a:r>
              <a:rPr lang="en-US" dirty="0"/>
              <a:t>% are 1 bedroom units; and 25% are 2 bedroom units. Only 2% are studios. </a:t>
            </a:r>
          </a:p>
          <a:p>
            <a:endParaRPr lang="en-US" dirty="0"/>
          </a:p>
        </p:txBody>
      </p:sp>
    </p:spTree>
    <p:extLst>
      <p:ext uri="{BB962C8B-B14F-4D97-AF65-F5344CB8AC3E}">
        <p14:creationId xmlns:p14="http://schemas.microsoft.com/office/powerpoint/2010/main" val="8737968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tretch>
            <a:fillRect/>
          </a:stretch>
        </p:blipFill>
        <p:spPr>
          <a:xfrm>
            <a:off x="769446" y="365125"/>
            <a:ext cx="9505950" cy="3714750"/>
          </a:xfrm>
          <a:prstGeom prst="rect">
            <a:avLst/>
          </a:prstGeom>
        </p:spPr>
      </p:pic>
      <p:sp>
        <p:nvSpPr>
          <p:cNvPr id="5" name="TextBox 4"/>
          <p:cNvSpPr txBox="1"/>
          <p:nvPr/>
        </p:nvSpPr>
        <p:spPr>
          <a:xfrm>
            <a:off x="1105593" y="4339244"/>
            <a:ext cx="6916189" cy="369332"/>
          </a:xfrm>
          <a:prstGeom prst="rect">
            <a:avLst/>
          </a:prstGeom>
          <a:noFill/>
        </p:spPr>
        <p:txBody>
          <a:bodyPr wrap="square" rtlCol="0">
            <a:spAutoFit/>
          </a:bodyPr>
          <a:lstStyle/>
          <a:p>
            <a:r>
              <a:rPr lang="en-US"/>
              <a:t>Shows an obvious need for funding to develop property.</a:t>
            </a:r>
          </a:p>
        </p:txBody>
      </p:sp>
    </p:spTree>
    <p:extLst>
      <p:ext uri="{BB962C8B-B14F-4D97-AF65-F5344CB8AC3E}">
        <p14:creationId xmlns:p14="http://schemas.microsoft.com/office/powerpoint/2010/main" val="35565438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tretch>
            <a:fillRect/>
          </a:stretch>
        </p:blipFill>
        <p:spPr>
          <a:xfrm>
            <a:off x="838200" y="237894"/>
            <a:ext cx="7740801" cy="4351338"/>
          </a:xfrm>
          <a:prstGeom prst="rect">
            <a:avLst/>
          </a:prstGeom>
        </p:spPr>
      </p:pic>
      <p:sp>
        <p:nvSpPr>
          <p:cNvPr id="5" name="TextBox 4"/>
          <p:cNvSpPr txBox="1"/>
          <p:nvPr/>
        </p:nvSpPr>
        <p:spPr>
          <a:xfrm>
            <a:off x="1122218" y="4721629"/>
            <a:ext cx="7955280" cy="923330"/>
          </a:xfrm>
          <a:prstGeom prst="rect">
            <a:avLst/>
          </a:prstGeom>
          <a:noFill/>
        </p:spPr>
        <p:txBody>
          <a:bodyPr wrap="square" rtlCol="0">
            <a:spAutoFit/>
          </a:bodyPr>
          <a:lstStyle/>
          <a:p>
            <a:r>
              <a:rPr lang="en-US" dirty="0"/>
              <a:t>Multifamily development plummeted around 2017 -- wondering if this holds true into 2022.</a:t>
            </a:r>
          </a:p>
          <a:p>
            <a:endParaRPr lang="en-US" dirty="0"/>
          </a:p>
        </p:txBody>
      </p:sp>
    </p:spTree>
    <p:extLst>
      <p:ext uri="{BB962C8B-B14F-4D97-AF65-F5344CB8AC3E}">
        <p14:creationId xmlns:p14="http://schemas.microsoft.com/office/powerpoint/2010/main" val="10490407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ontent Placeholder 4"/>
          <p:cNvSpPr>
            <a:spLocks noGrp="1"/>
          </p:cNvSpPr>
          <p:nvPr>
            <p:ph idx="1"/>
          </p:nvPr>
        </p:nvSpPr>
        <p:spPr/>
        <p:txBody>
          <a:bodyPr/>
          <a:lstStyle/>
          <a:p>
            <a:endParaRPr lang="en-US" dirty="0"/>
          </a:p>
        </p:txBody>
      </p:sp>
      <p:pic>
        <p:nvPicPr>
          <p:cNvPr id="4" name="Picture 3"/>
          <p:cNvPicPr/>
          <p:nvPr/>
        </p:nvPicPr>
        <p:blipFill>
          <a:blip r:embed="rId2"/>
          <a:stretch>
            <a:fillRect/>
          </a:stretch>
        </p:blipFill>
        <p:spPr>
          <a:xfrm>
            <a:off x="838199" y="365124"/>
            <a:ext cx="9137073" cy="4755515"/>
          </a:xfrm>
          <a:prstGeom prst="rect">
            <a:avLst/>
          </a:prstGeom>
        </p:spPr>
      </p:pic>
    </p:spTree>
    <p:extLst>
      <p:ext uri="{BB962C8B-B14F-4D97-AF65-F5344CB8AC3E}">
        <p14:creationId xmlns:p14="http://schemas.microsoft.com/office/powerpoint/2010/main" val="36042766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30382" y="597881"/>
            <a:ext cx="10515600" cy="4351338"/>
          </a:xfrm>
        </p:spPr>
        <p:txBody>
          <a:bodyPr>
            <a:normAutofit fontScale="77500" lnSpcReduction="20000"/>
          </a:bodyPr>
          <a:lstStyle/>
          <a:p>
            <a:r>
              <a:rPr lang="en-US" dirty="0"/>
              <a:t>Cash purchases have gone up, which an assumption can be made that this will decrease affordable units available for purchase by making these rentals. </a:t>
            </a:r>
          </a:p>
          <a:p>
            <a:pPr lvl="1"/>
            <a:r>
              <a:rPr lang="en-US" dirty="0"/>
              <a:t>There are 211 extremely low income renters who would like to buy a home and have no inventory to purchase.</a:t>
            </a:r>
          </a:p>
          <a:p>
            <a:pPr lvl="1"/>
            <a:r>
              <a:rPr lang="en-US" dirty="0"/>
              <a:t>Another 512 very low income renters would also like to buy. These renters have only 34</a:t>
            </a:r>
          </a:p>
          <a:p>
            <a:pPr lvl="1"/>
            <a:r>
              <a:rPr lang="en-US" dirty="0"/>
              <a:t>homes from which to choose. Both these and the 211 extremely low income renters are unlikely to become owners except through sweat equity or land trust programs that target very low income households.</a:t>
            </a:r>
          </a:p>
          <a:p>
            <a:pPr lvl="1"/>
            <a:r>
              <a:rPr lang="en-US" dirty="0"/>
              <a:t>In sum, if every renter who wanted to buy was qualified to buy, the Lawrence market would need to add 1,681 homes for sale to accommodate demand.</a:t>
            </a:r>
          </a:p>
          <a:p>
            <a:pPr lvl="1"/>
            <a:r>
              <a:rPr lang="en-US" dirty="0"/>
              <a:t>Altogether, the city has a shortage of 5,272 rental units priced affordably for renters earning less than $20,000 per year (assuming 30% of income)</a:t>
            </a:r>
            <a:endParaRPr lang="en-US" sz="2800" dirty="0"/>
          </a:p>
          <a:p>
            <a:pPr lvl="1"/>
            <a:r>
              <a:rPr lang="en-US" dirty="0"/>
              <a:t>The 2,800 non‐student households with affordability needs that are reflected in the rental gaps are largely:</a:t>
            </a:r>
          </a:p>
          <a:p>
            <a:pPr lvl="2"/>
            <a:r>
              <a:rPr lang="en-US" dirty="0"/>
              <a:t>Residents who need publicly subsidized housing and earn about $15,000/year on average. These residents can afford to pay $500 per month in rent and utilities—rents which the private sector cannot provide.</a:t>
            </a:r>
          </a:p>
          <a:p>
            <a:pPr lvl="2"/>
            <a:r>
              <a:rPr lang="en-US" dirty="0"/>
              <a:t>Female heads of household (70%); seniors (38%); residents with disabilities (30%); and</a:t>
            </a:r>
          </a:p>
          <a:p>
            <a:pPr lvl="2"/>
            <a:r>
              <a:rPr lang="en-US" dirty="0"/>
              <a:t>single mothers (25%).</a:t>
            </a:r>
          </a:p>
          <a:p>
            <a:endParaRPr lang="en-US" dirty="0"/>
          </a:p>
        </p:txBody>
      </p:sp>
    </p:spTree>
    <p:extLst>
      <p:ext uri="{BB962C8B-B14F-4D97-AF65-F5344CB8AC3E}">
        <p14:creationId xmlns:p14="http://schemas.microsoft.com/office/powerpoint/2010/main" val="3002470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Input</a:t>
            </a:r>
            <a:endParaRPr lang="en-US" dirty="0"/>
          </a:p>
        </p:txBody>
      </p:sp>
      <p:sp>
        <p:nvSpPr>
          <p:cNvPr id="3" name="Content Placeholder 2"/>
          <p:cNvSpPr>
            <a:spLocks noGrp="1"/>
          </p:cNvSpPr>
          <p:nvPr>
            <p:ph idx="1"/>
          </p:nvPr>
        </p:nvSpPr>
        <p:spPr/>
        <p:txBody>
          <a:bodyPr>
            <a:normAutofit lnSpcReduction="10000"/>
          </a:bodyPr>
          <a:lstStyle/>
          <a:p>
            <a:pPr lvl="1"/>
            <a:r>
              <a:rPr lang="en-US" dirty="0" smtClean="0"/>
              <a:t>One </a:t>
            </a:r>
            <a:r>
              <a:rPr lang="en-US" dirty="0"/>
              <a:t>in four Lawrence residents with disabilities (24%) live in housing that does not meet their accessibility needs. Among the residents whose homes need accessibility modifications, two in three need a ramp, half need grab bars in bathrooms, and half need wider doorways</a:t>
            </a:r>
            <a:r>
              <a:rPr lang="en-US" dirty="0" smtClean="0"/>
              <a:t>.</a:t>
            </a:r>
            <a:endParaRPr lang="en-US" dirty="0"/>
          </a:p>
          <a:p>
            <a:pPr lvl="1"/>
            <a:r>
              <a:rPr lang="en-US" dirty="0"/>
              <a:t>Repair needs. </a:t>
            </a:r>
          </a:p>
          <a:p>
            <a:pPr lvl="2"/>
            <a:r>
              <a:rPr lang="en-US" dirty="0"/>
              <a:t>Overall, 41 percent of Lawrence residents with homes in fair or poor condition need repairs to improve their home’s condition. When asked to identify the most important repair needed for their home, the greatest proportion of respondents identified:</a:t>
            </a:r>
          </a:p>
          <a:p>
            <a:pPr lvl="3"/>
            <a:r>
              <a:rPr lang="en-US" dirty="0"/>
              <a:t>Weatherization (26%);</a:t>
            </a:r>
          </a:p>
          <a:p>
            <a:pPr lvl="3"/>
            <a:r>
              <a:rPr lang="en-US" dirty="0"/>
              <a:t>Roof (8%);</a:t>
            </a:r>
          </a:p>
          <a:p>
            <a:pPr lvl="3"/>
            <a:r>
              <a:rPr lang="en-US" dirty="0"/>
              <a:t>Heating/cooling (8%); and</a:t>
            </a:r>
          </a:p>
          <a:p>
            <a:pPr lvl="3"/>
            <a:r>
              <a:rPr lang="en-US" dirty="0"/>
              <a:t>Bathroom plumbing (8%).</a:t>
            </a:r>
          </a:p>
          <a:p>
            <a:pPr lvl="2"/>
            <a:r>
              <a:rPr lang="en-US" dirty="0"/>
              <a:t>When asked why repairs weren’t made, 75% of homeowners can’t afford, 57% of renters have landlords who refuse or have yet to make needed repairs despite requests</a:t>
            </a:r>
            <a:r>
              <a:rPr lang="en-US" dirty="0" smtClean="0"/>
              <a:t>.</a:t>
            </a:r>
            <a:endParaRPr lang="en-US" dirty="0"/>
          </a:p>
        </p:txBody>
      </p:sp>
    </p:spTree>
    <p:extLst>
      <p:ext uri="{BB962C8B-B14F-4D97-AF65-F5344CB8AC3E}">
        <p14:creationId xmlns:p14="http://schemas.microsoft.com/office/powerpoint/2010/main" val="1940737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650E2BBA220A4DBD8951C2D0A221B9" ma:contentTypeVersion="14" ma:contentTypeDescription="Create a new document." ma:contentTypeScope="" ma:versionID="949054dafa8a2329943e8ca295b931e5">
  <xsd:schema xmlns:xsd="http://www.w3.org/2001/XMLSchema" xmlns:xs="http://www.w3.org/2001/XMLSchema" xmlns:p="http://schemas.microsoft.com/office/2006/metadata/properties" xmlns:ns2="7c0c3d45-2a69-4db5-94fc-8c9083a9171f" xmlns:ns3="2ceedb8e-87e0-431a-816d-b4682520ec76" targetNamespace="http://schemas.microsoft.com/office/2006/metadata/properties" ma:root="true" ma:fieldsID="f33bd35f08a9c5cf4a4ab569c92ba675" ns2:_="" ns3:_="">
    <xsd:import namespace="7c0c3d45-2a69-4db5-94fc-8c9083a9171f"/>
    <xsd:import namespace="2ceedb8e-87e0-431a-816d-b4682520ec7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c3d45-2a69-4db5-94fc-8c9083a917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7de9d20-1725-424f-9b99-1ce68b77b604"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ceedb8e-87e0-431a-816d-b4682520ec7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371094-5A5D-4896-A53E-41B17D2E65EA}"/>
</file>

<file path=customXml/itemProps2.xml><?xml version="1.0" encoding="utf-8"?>
<ds:datastoreItem xmlns:ds="http://schemas.openxmlformats.org/officeDocument/2006/customXml" ds:itemID="{78CA7DDB-D090-4626-A87D-DAB1BAFBE2ED}"/>
</file>

<file path=docProps/app.xml><?xml version="1.0" encoding="utf-8"?>
<Properties xmlns="http://schemas.openxmlformats.org/officeDocument/2006/extended-properties" xmlns:vt="http://schemas.openxmlformats.org/officeDocument/2006/docPropsVTypes">
  <TotalTime>73</TotalTime>
  <Words>1200</Words>
  <Application>Microsoft Office PowerPoint</Application>
  <PresentationFormat>Widescreen</PresentationFormat>
  <Paragraphs>94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Affordable Housing Subgroup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Community Input</vt:lpstr>
      <vt:lpstr>PowerPoint Presentation</vt:lpstr>
      <vt:lpstr>PowerPoint Presentation</vt:lpstr>
      <vt:lpstr>Findings &amp; Recommendations </vt:lpstr>
      <vt:lpstr>Recommendations</vt:lpstr>
      <vt:lpstr>More short term (2020-2023)</vt:lpstr>
      <vt:lpstr>Long term (2024-2028)</vt:lpstr>
    </vt:vector>
  </TitlesOfParts>
  <Company>Douglas County Kansas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Housing Subgroup</dc:title>
  <dc:creator>AD - Sprague, Gabrielle</dc:creator>
  <cp:lastModifiedBy>AD - Sprague, Gabrielle</cp:lastModifiedBy>
  <cp:revision>4</cp:revision>
  <dcterms:created xsi:type="dcterms:W3CDTF">2022-10-27T14:50:18Z</dcterms:created>
  <dcterms:modified xsi:type="dcterms:W3CDTF">2022-10-27T16:59:32Z</dcterms:modified>
</cp:coreProperties>
</file>